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91" r:id="rId3"/>
    <p:sldId id="292" r:id="rId4"/>
    <p:sldId id="293" r:id="rId5"/>
    <p:sldId id="294" r:id="rId6"/>
    <p:sldId id="287" r:id="rId7"/>
    <p:sldId id="295" r:id="rId8"/>
    <p:sldId id="296" r:id="rId9"/>
    <p:sldId id="298" r:id="rId10"/>
    <p:sldId id="289" r:id="rId11"/>
    <p:sldId id="299" r:id="rId12"/>
    <p:sldId id="300" r:id="rId13"/>
    <p:sldId id="29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7"/>
  </p:normalViewPr>
  <p:slideViewPr>
    <p:cSldViewPr snapToGrid="0" snapToObjects="1">
      <p:cViewPr varScale="1">
        <p:scale>
          <a:sx n="138" d="100"/>
          <a:sy n="138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 (C2C)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De-En</c:v>
                </c:pt>
                <c:pt idx="1">
                  <c:v>Cs-En</c:v>
                </c:pt>
                <c:pt idx="2">
                  <c:v>Fi-En</c:v>
                </c:pt>
                <c:pt idx="3">
                  <c:v>Ru-En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25.83</c:v>
                </c:pt>
                <c:pt idx="1">
                  <c:v>22.46</c:v>
                </c:pt>
                <c:pt idx="2">
                  <c:v>13.1</c:v>
                </c:pt>
                <c:pt idx="3">
                  <c:v>22.73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A8-6948-8189-9B2905FCE4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 (C2C)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De-En</c:v>
                </c:pt>
                <c:pt idx="1">
                  <c:v>Cs-En</c:v>
                </c:pt>
                <c:pt idx="2">
                  <c:v>Fi-En</c:v>
                </c:pt>
                <c:pt idx="3">
                  <c:v>Ru-En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25.79</c:v>
                </c:pt>
                <c:pt idx="1">
                  <c:v>23.24</c:v>
                </c:pt>
                <c:pt idx="2">
                  <c:v>15.74</c:v>
                </c:pt>
                <c:pt idx="3">
                  <c:v>23.33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A8-6948-8189-9B2905FCE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23538240"/>
        <c:axId val="-523535920"/>
      </c:barChart>
      <c:catAx>
        <c:axId val="-52353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3535920"/>
        <c:crosses val="autoZero"/>
        <c:auto val="1"/>
        <c:lblAlgn val="ctr"/>
        <c:lblOffset val="100"/>
        <c:noMultiLvlLbl val="0"/>
      </c:catAx>
      <c:valAx>
        <c:axId val="-523535920"/>
        <c:scaling>
          <c:orientation val="minMax"/>
          <c:max val="26"/>
          <c:min val="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BLEU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353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52614346919870314"/>
          <c:y val="3.3200979646753774E-2"/>
          <c:w val="0.30964084452678697"/>
          <c:h val="0.356033885913242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 (C2C)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De-En</c:v>
                </c:pt>
                <c:pt idx="1">
                  <c:v>Cs-En</c:v>
                </c:pt>
                <c:pt idx="2">
                  <c:v>Fi-En</c:v>
                </c:pt>
                <c:pt idx="3">
                  <c:v>Ru-En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68.8</c:v>
                </c:pt>
                <c:pt idx="1">
                  <c:v>63.37</c:v>
                </c:pt>
                <c:pt idx="2">
                  <c:v>59.97</c:v>
                </c:pt>
                <c:pt idx="3">
                  <c:v>59.85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5D-684E-949F-AA3467C7DE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 (C2C)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De-En</c:v>
                </c:pt>
                <c:pt idx="1">
                  <c:v>Cs-En</c:v>
                </c:pt>
                <c:pt idx="2">
                  <c:v>Fi-En</c:v>
                </c:pt>
                <c:pt idx="3">
                  <c:v>Ru-En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68.92</c:v>
                </c:pt>
                <c:pt idx="1">
                  <c:v>65.08</c:v>
                </c:pt>
                <c:pt idx="2">
                  <c:v>63.26</c:v>
                </c:pt>
                <c:pt idx="3">
                  <c:v>63.32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5D-684E-949F-AA3467C7D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23628704"/>
        <c:axId val="-523626384"/>
      </c:barChart>
      <c:catAx>
        <c:axId val="-52362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3626384"/>
        <c:crosses val="autoZero"/>
        <c:auto val="1"/>
        <c:lblAlgn val="ctr"/>
        <c:lblOffset val="100"/>
        <c:noMultiLvlLbl val="0"/>
      </c:catAx>
      <c:valAx>
        <c:axId val="-5236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Fluency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362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4691-6151-F844-BF08-2E26ECD1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49B58-5875-4E4B-9A0C-302457548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20CF9-DFEE-7C40-847C-2CE55E76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F52DF-EC65-4A47-9CE0-ED0FEECB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8BA7F-BE17-414C-BE78-FE242068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BE598-CDF4-924E-9AE7-3F86E1BE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F1294-BC1C-CE4A-BFCF-A142A325F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047EC-343A-F141-812B-E03AE540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FA1A7-6A99-6F40-8276-BEEA200C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A021F-60DE-6B44-911D-46928E72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566D0-7358-5145-9580-51E5DA060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3F0C2-13A3-D041-A635-748D10BB2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5D03-A926-C84A-9A88-DE31810E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5D8D-A8B9-5844-B93F-90B5E0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87D2-EB0A-CF4C-8B4E-0A1B2858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FF87-4DC8-B04E-B4EF-335E40DD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049B-FF22-964A-94D6-06C0736CF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7942C-CA41-104A-9E1E-30ADDD4E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A8BD-3FF1-5E48-BB92-DD9A0D82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1105F-0D0D-F143-A77F-C9F850EF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3898-0C8D-F449-8430-4FC98322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1349B-5372-E742-8E7F-B10002860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645A2-EDFF-DB40-9471-51AA2808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89EE-4BE2-E945-B178-2FE27098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EC0A0-891B-0C4D-B032-DE1611E8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9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C8FC-FBBB-7643-9846-8F0573B3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D554-26EC-9D42-AA5A-1F7955B5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440D4-54AA-CA4F-890E-68224871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0CA3A-69F7-2649-A60A-84FD538C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9C17A-8F43-7A4D-85D7-0C357493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0A04A-1C1D-FF41-BFFB-27B35927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1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CCBF1-BF3D-F64D-9EAC-B8D0704C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A724A-4CEB-DE4A-A84B-528CC8C5D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E4F99-42B2-C04A-A9F5-0E7151BC8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36903-0206-9A49-954F-A0ACCCB31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82CC2-2124-324E-B16D-5DE1E8E24C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3B4D5-24C6-8843-8FD6-F417FEA4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8AC588-7832-B340-BC15-7DA89AA3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513A2-0D2E-2A44-8C44-0850BFD6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2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A0EF-CE0F-D142-A962-7B46A887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A0DB-868A-E14C-A978-CABEAB0B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DE6CB-5533-4A4A-A93B-A52D8DFD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6E4C1-A8D7-1140-9D64-44449899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F2290-9D00-E642-B623-EBB58A01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981F7-5D42-BE49-A1E1-5278C863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C1A6F-68BA-9E4A-9608-4CF13C42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9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AFBB-79E9-5C42-91CB-1D9718D4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1D12-DD4F-7D42-A031-717705E48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F87CB-F91D-9940-BF2D-9DD9F94A0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EBE1F-8680-CC4D-9328-626309F6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042C2-3A67-504D-9FFB-CD5F38B8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F438-FD82-E248-BF51-0EE2B6B2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8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DB7F-1A92-9141-9A85-41E67173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6DF72-6056-4C40-BE1B-9168C08E0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56F89-3791-574D-AE92-CFE490E69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5DD29-0425-1843-8992-02ADEE97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A7D12-76C4-8C40-B332-6CEF4A47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74504-21B9-174F-B65D-F3C66550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B1CF0-397B-3643-A4F2-F0F4D4FE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D4B6A-8590-954E-83D5-36C5D321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3B35-BE3C-AB47-9778-1F524CDA1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7C7E4-2F28-E34B-A299-31E302617773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51809-4BE1-EE41-8775-865FAACD4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BD35-D23A-D740-8D3F-097ACA15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5480-9366-0B4D-AAAF-808F98C48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Multilingual Translation – (1)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Traditionally, </a:t>
            </a:r>
          </a:p>
          <a:p>
            <a:pPr lvl="1"/>
            <a:r>
              <a:rPr lang="en-US" dirty="0"/>
              <a:t>If a parallel corpus exists, one system for each language pair.</a:t>
            </a:r>
          </a:p>
          <a:p>
            <a:pPr lvl="2"/>
            <a:r>
              <a:rPr lang="en-US" sz="2400" dirty="0"/>
              <a:t>Parallel corpus: </a:t>
            </a:r>
          </a:p>
          <a:p>
            <a:pPr lvl="2"/>
            <a:r>
              <a:rPr lang="en-US" sz="2400" dirty="0"/>
              <a:t>Translation system: </a:t>
            </a:r>
          </a:p>
          <a:p>
            <a:pPr lvl="1"/>
            <a:r>
              <a:rPr lang="en-US" dirty="0"/>
              <a:t>If no direct parallel corpus exists, a pivot-based translation.</a:t>
            </a:r>
          </a:p>
          <a:p>
            <a:pPr lvl="2"/>
            <a:r>
              <a:rPr lang="en-US" sz="2400" dirty="0"/>
              <a:t>No direct parallel corpus: </a:t>
            </a:r>
          </a:p>
          <a:p>
            <a:pPr lvl="2"/>
            <a:r>
              <a:rPr lang="en-US" sz="2400" dirty="0"/>
              <a:t>But,</a:t>
            </a:r>
          </a:p>
          <a:p>
            <a:pPr lvl="2"/>
            <a:r>
              <a:rPr lang="en-US" sz="2400" dirty="0"/>
              <a:t>Then,  </a:t>
            </a:r>
          </a:p>
          <a:p>
            <a:pPr lvl="2"/>
            <a:r>
              <a:rPr lang="en-US" sz="2400" i="1" dirty="0"/>
              <a:t>c</a:t>
            </a:r>
            <a:r>
              <a:rPr lang="en-US" sz="2400" dirty="0"/>
              <a:t> is a pivot language (often, English.)</a:t>
            </a:r>
          </a:p>
          <a:p>
            <a:pPr lvl="1"/>
            <a:r>
              <a:rPr lang="en-US" dirty="0"/>
              <a:t>No knowledge transfer between different language pairs.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0E9348-73A2-7144-94E6-D6A60BB8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91" y="2658240"/>
            <a:ext cx="47625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AC42A-B120-A041-AD06-52462BD5A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77" y="3064640"/>
            <a:ext cx="17399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050F6E-EE75-734A-B587-485A7F0CB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622" y="3852040"/>
            <a:ext cx="13462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E28B8D-FAAA-884D-B523-AE6822F4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22" y="4216397"/>
            <a:ext cx="31750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6ABC1B-F570-3B49-907E-CF55AFBE0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483" y="4597397"/>
            <a:ext cx="655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97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Meta-Learning: MAML </a:t>
            </a:r>
            <a:r>
              <a:rPr lang="en-US" sz="2800" dirty="0"/>
              <a:t>[Finn et al., 2018] </a:t>
            </a:r>
            <a:r>
              <a:rPr lang="en-US" sz="4800" dirty="0"/>
              <a:t>– (2)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645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Simulated learning</a:t>
            </a:r>
          </a:p>
          <a:p>
            <a:pPr lvl="1"/>
            <a:r>
              <a:rPr lang="en-US" dirty="0"/>
              <a:t>Given a small subset         of the training set of task     , </a:t>
            </a:r>
            <a:br>
              <a:rPr lang="en-US" dirty="0"/>
            </a:br>
            <a:r>
              <a:rPr lang="en-US" dirty="0"/>
              <a:t>update the model parameters               times.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Clip the update so that                                 does not deviate too much from      .</a:t>
            </a:r>
          </a:p>
          <a:p>
            <a:pPr lvl="1"/>
            <a:r>
              <a:rPr lang="en-US" i="1" dirty="0"/>
              <a:t>It simulates finetuning on a target task with a limited resource.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650A-8E2D-1F4C-BEAE-1870DD0C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45" y="2324829"/>
            <a:ext cx="4699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E2848-65B4-C346-B446-730C1367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840" y="2324829"/>
            <a:ext cx="2667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22B0C-CF97-BD4E-91D3-25B6B5BE8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272" y="2672149"/>
            <a:ext cx="850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702370-628C-FD4B-A309-67EF32BB3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584" y="3116134"/>
            <a:ext cx="8128000" cy="195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5A31B-9EDC-334E-A797-128139FBD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870" y="5322716"/>
            <a:ext cx="18542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4C85A2-B863-1D43-A0DE-96F47763C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778" y="5398916"/>
            <a:ext cx="254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9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Meta-Learning: MAML </a:t>
            </a:r>
            <a:r>
              <a:rPr lang="en-US" sz="2800" dirty="0"/>
              <a:t>[Finn et al., 2018] </a:t>
            </a:r>
            <a:r>
              <a:rPr lang="en-US" sz="4800" dirty="0"/>
              <a:t>– (3)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6451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Meta-Learning</a:t>
            </a:r>
          </a:p>
          <a:p>
            <a:pPr lvl="1"/>
            <a:r>
              <a:rPr lang="en-US" dirty="0"/>
              <a:t>Randomly select a task     and select a training subset                     .</a:t>
            </a:r>
          </a:p>
          <a:p>
            <a:pPr lvl="1"/>
            <a:r>
              <a:rPr lang="en-US" dirty="0"/>
              <a:t>Randomly select a validation subset                      for evaluation.</a:t>
            </a:r>
          </a:p>
          <a:p>
            <a:pPr lvl="1"/>
            <a:r>
              <a:rPr lang="en-US" dirty="0"/>
              <a:t>Update the meta-parameter        by gradient descent: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i="1" dirty="0"/>
              <a:t>Update the meta-parameter so that     -step GD on the    -</a:t>
            </a:r>
            <a:r>
              <a:rPr lang="en-US" i="1" dirty="0" err="1"/>
              <a:t>th</a:t>
            </a:r>
            <a:r>
              <a:rPr lang="en-US" i="1" dirty="0"/>
              <a:t> task works well.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4EE43-7858-2C47-9C34-4B0A38E4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56" y="2326160"/>
            <a:ext cx="152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C30BB-4A19-854C-8FD2-7D8AD8525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105" y="3097599"/>
            <a:ext cx="2540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72433-1D98-5445-9C24-10638F98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295" y="4573287"/>
            <a:ext cx="6921500" cy="965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6185EA-77DC-FC44-936A-4F06FEB0E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295" y="3524635"/>
            <a:ext cx="34163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BB0500-7306-5247-BD2C-EFB866814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510" y="2683776"/>
            <a:ext cx="1346200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F2535F-1F3C-704F-A0F4-EF382CA82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780" y="2337487"/>
            <a:ext cx="1270000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689DAB-E96C-C74E-A7D7-2ACD71BF8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143" y="5691895"/>
            <a:ext cx="279400" cy="228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81DF52-6C82-A544-83A4-0C542FC20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772" y="5698071"/>
            <a:ext cx="152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9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Meta-Learning: MAML </a:t>
            </a:r>
            <a:r>
              <a:rPr lang="en-US" sz="2800" dirty="0"/>
              <a:t>[Finn et al., 2018] </a:t>
            </a:r>
            <a:r>
              <a:rPr lang="en-US" sz="4800" dirty="0"/>
              <a:t>– (4)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6451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Fast adaptation to a new task</a:t>
            </a:r>
          </a:p>
          <a:p>
            <a:pPr lvl="1"/>
            <a:r>
              <a:rPr lang="en-US" dirty="0"/>
              <a:t>Given a small training set       of the new target task,</a:t>
            </a:r>
            <a:br>
              <a:rPr lang="en-US" dirty="0"/>
            </a:br>
            <a:r>
              <a:rPr lang="en-US" dirty="0"/>
              <a:t>SGD starting from the meta-parameter      .</a:t>
            </a:r>
          </a:p>
          <a:p>
            <a:pPr lvl="1"/>
            <a:r>
              <a:rPr lang="en-US" dirty="0"/>
              <a:t>Early stopping based on                    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5B102-91CE-5F4F-AC56-718CAF24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465" y="2350874"/>
            <a:ext cx="2540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E7A30-EAE6-0442-BF54-AC1C42C6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64" y="2665112"/>
            <a:ext cx="2540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7CC47-863F-E74F-A26E-5BFD81F4E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74" y="2997715"/>
            <a:ext cx="1231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 learning vs. Meta-learning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8A756AB-7109-B845-9A58-0F35E87BC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554767"/>
            <a:ext cx="10121900" cy="3149600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F4EC0BD-3EEE-E64C-90D9-1417B3512D39}"/>
              </a:ext>
            </a:extLst>
          </p:cNvPr>
          <p:cNvSpPr txBox="1">
            <a:spLocks/>
          </p:cNvSpPr>
          <p:nvPr/>
        </p:nvSpPr>
        <p:spPr>
          <a:xfrm>
            <a:off x="838200" y="4843853"/>
            <a:ext cx="10515600" cy="210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arenR"/>
            </a:pPr>
            <a:r>
              <a:rPr lang="en-US" dirty="0"/>
              <a:t>Transfer learning does not take into account subsequent learning.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Multilingual learning does not take into account new, future tasks.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Meta-learning considers subsequent learning on new, future tasks.</a:t>
            </a:r>
          </a:p>
        </p:txBody>
      </p:sp>
    </p:spTree>
    <p:extLst>
      <p:ext uri="{BB962C8B-B14F-4D97-AF65-F5344CB8AC3E}">
        <p14:creationId xmlns:p14="http://schemas.microsoft.com/office/powerpoint/2010/main" val="401489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D6CB-C4C0-A340-940A-2D6C36D4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Neural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4780-BAE9-DD43-B871-0B77D008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I/O mismatch between different tasks</a:t>
            </a:r>
          </a:p>
          <a:p>
            <a:pPr lvl="1"/>
            <a:r>
              <a:rPr lang="en-US" dirty="0"/>
              <a:t>Vocabulary mismatch among different languages</a:t>
            </a:r>
          </a:p>
          <a:p>
            <a:r>
              <a:rPr lang="en-US" dirty="0"/>
              <a:t>Multilingual word embedding </a:t>
            </a:r>
            <a:r>
              <a:rPr lang="en-US" sz="2000" dirty="0"/>
              <a:t>[</a:t>
            </a:r>
            <a:r>
              <a:rPr lang="en-US" sz="2000" dirty="0" err="1"/>
              <a:t>Artetxe</a:t>
            </a:r>
            <a:r>
              <a:rPr lang="en-US" sz="2000" dirty="0"/>
              <a:t> et al., 2017; </a:t>
            </a:r>
            <a:r>
              <a:rPr lang="en-US" sz="2000" dirty="0" err="1"/>
              <a:t>Conneau</a:t>
            </a:r>
            <a:r>
              <a:rPr lang="en-US" sz="2000" dirty="0"/>
              <a:t> et al., 2018; and more]</a:t>
            </a:r>
          </a:p>
          <a:p>
            <a:pPr lvl="1"/>
            <a:r>
              <a:rPr lang="en-US" dirty="0"/>
              <a:t>Project each token into a continuous vector space</a:t>
            </a:r>
          </a:p>
          <a:p>
            <a:pPr lvl="1"/>
            <a:r>
              <a:rPr lang="en-US" dirty="0"/>
              <a:t>Ensure that they are compatible: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Universal lexical representation [Gu et al., 2018]</a:t>
            </a:r>
          </a:p>
          <a:p>
            <a:endParaRPr lang="en-US" dirty="0"/>
          </a:p>
          <a:p>
            <a:r>
              <a:rPr lang="en-US" i="1" dirty="0"/>
              <a:t>Meta-NMT!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39D30-68CF-8744-AE7F-E352FED7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80" y="3170709"/>
            <a:ext cx="17526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01596-4DCD-9240-AF2E-A447FD43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83" y="3927154"/>
            <a:ext cx="836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0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26FD-24C0-A04D-9059-8E17E6B9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809F-C7BA-AD47-93E3-3B440F538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tasks: all the languages from </a:t>
            </a:r>
            <a:r>
              <a:rPr lang="en-US" dirty="0" err="1"/>
              <a:t>Europarl</a:t>
            </a:r>
            <a:r>
              <a:rPr lang="en-US" dirty="0"/>
              <a:t> + Russian</a:t>
            </a:r>
          </a:p>
          <a:p>
            <a:pPr lvl="1"/>
            <a:r>
              <a:rPr lang="en-US" dirty="0" err="1"/>
              <a:t>Bg→En</a:t>
            </a:r>
            <a:r>
              <a:rPr lang="en-US" dirty="0"/>
              <a:t>, </a:t>
            </a:r>
            <a:r>
              <a:rPr lang="en-US" dirty="0" err="1"/>
              <a:t>Cs→En</a:t>
            </a:r>
            <a:r>
              <a:rPr lang="en-US" dirty="0"/>
              <a:t>, </a:t>
            </a:r>
            <a:r>
              <a:rPr lang="en-US" dirty="0" err="1"/>
              <a:t>Da→En</a:t>
            </a:r>
            <a:r>
              <a:rPr lang="en-US" dirty="0"/>
              <a:t>, </a:t>
            </a:r>
            <a:r>
              <a:rPr lang="en-US" dirty="0" err="1"/>
              <a:t>De→En</a:t>
            </a:r>
            <a:r>
              <a:rPr lang="en-US" dirty="0"/>
              <a:t>, </a:t>
            </a:r>
            <a:r>
              <a:rPr lang="en-US" dirty="0" err="1"/>
              <a:t>El→En</a:t>
            </a:r>
            <a:r>
              <a:rPr lang="en-US" dirty="0"/>
              <a:t>, </a:t>
            </a:r>
            <a:r>
              <a:rPr lang="en-US" dirty="0" err="1"/>
              <a:t>Es→En</a:t>
            </a:r>
            <a:r>
              <a:rPr lang="en-US" dirty="0"/>
              <a:t>, </a:t>
            </a:r>
            <a:r>
              <a:rPr lang="en-US" dirty="0" err="1"/>
              <a:t>Et→En</a:t>
            </a:r>
            <a:r>
              <a:rPr lang="en-US" dirty="0"/>
              <a:t>, </a:t>
            </a:r>
            <a:r>
              <a:rPr lang="en-US" dirty="0" err="1"/>
              <a:t>Fr→En</a:t>
            </a:r>
            <a:r>
              <a:rPr lang="en-US" dirty="0"/>
              <a:t>, </a:t>
            </a:r>
            <a:r>
              <a:rPr lang="en-US" dirty="0" err="1"/>
              <a:t>Hu→En</a:t>
            </a:r>
            <a:r>
              <a:rPr lang="en-US" dirty="0"/>
              <a:t>, </a:t>
            </a:r>
            <a:r>
              <a:rPr lang="en-US" dirty="0" err="1"/>
              <a:t>It→En</a:t>
            </a:r>
            <a:r>
              <a:rPr lang="en-US" dirty="0"/>
              <a:t>, </a:t>
            </a:r>
            <a:r>
              <a:rPr lang="en-US" dirty="0" err="1"/>
              <a:t>Lt→En</a:t>
            </a:r>
            <a:r>
              <a:rPr lang="en-US" dirty="0"/>
              <a:t>, </a:t>
            </a:r>
            <a:r>
              <a:rPr lang="en-US" dirty="0" err="1"/>
              <a:t>Nl→En</a:t>
            </a:r>
            <a:r>
              <a:rPr lang="en-US" dirty="0"/>
              <a:t>, </a:t>
            </a:r>
            <a:r>
              <a:rPr lang="en-US" dirty="0" err="1"/>
              <a:t>Pl→En</a:t>
            </a:r>
            <a:r>
              <a:rPr lang="en-US" dirty="0"/>
              <a:t>, </a:t>
            </a:r>
            <a:r>
              <a:rPr lang="en-US" dirty="0" err="1"/>
              <a:t>Pt→En</a:t>
            </a:r>
            <a:r>
              <a:rPr lang="en-US" dirty="0"/>
              <a:t>, </a:t>
            </a:r>
            <a:r>
              <a:rPr lang="en-US" dirty="0" err="1"/>
              <a:t>Sk→En</a:t>
            </a:r>
            <a:r>
              <a:rPr lang="en-US" dirty="0"/>
              <a:t>, </a:t>
            </a:r>
            <a:r>
              <a:rPr lang="en-US" dirty="0" err="1"/>
              <a:t>Sl→En</a:t>
            </a:r>
            <a:r>
              <a:rPr lang="en-US" dirty="0"/>
              <a:t>, </a:t>
            </a:r>
            <a:r>
              <a:rPr lang="en-US" dirty="0" err="1"/>
              <a:t>Sv→En</a:t>
            </a:r>
            <a:r>
              <a:rPr lang="en-US" dirty="0"/>
              <a:t> and </a:t>
            </a:r>
            <a:r>
              <a:rPr lang="en-US" dirty="0" err="1"/>
              <a:t>Ru→En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Reasonable high-resource language pairs.</a:t>
            </a:r>
          </a:p>
          <a:p>
            <a:r>
              <a:rPr lang="en-US" dirty="0"/>
              <a:t>Target tasks: (simulated) low-resource language pairs</a:t>
            </a:r>
          </a:p>
          <a:p>
            <a:pPr lvl="1"/>
            <a:r>
              <a:rPr lang="en-US" dirty="0" err="1"/>
              <a:t>Ro→En</a:t>
            </a:r>
            <a:r>
              <a:rPr lang="en-US" dirty="0"/>
              <a:t>, </a:t>
            </a:r>
            <a:r>
              <a:rPr lang="en-US" dirty="0" err="1"/>
              <a:t>Lv→En</a:t>
            </a:r>
            <a:r>
              <a:rPr lang="en-US" dirty="0"/>
              <a:t>, </a:t>
            </a:r>
            <a:r>
              <a:rPr lang="en-US" dirty="0" err="1"/>
              <a:t>Fi→En</a:t>
            </a:r>
            <a:r>
              <a:rPr lang="en-US" dirty="0"/>
              <a:t>, </a:t>
            </a:r>
            <a:r>
              <a:rPr lang="en-US" dirty="0" err="1"/>
              <a:t>Tr→En</a:t>
            </a:r>
            <a:r>
              <a:rPr lang="en-US" dirty="0"/>
              <a:t> and </a:t>
            </a:r>
            <a:r>
              <a:rPr lang="en-US" dirty="0" err="1"/>
              <a:t>Ko→En</a:t>
            </a:r>
            <a:endParaRPr lang="en-US" dirty="0"/>
          </a:p>
          <a:p>
            <a:pPr lvl="1"/>
            <a:r>
              <a:rPr lang="en-US" dirty="0"/>
              <a:t>Approximately 16k target tokens (English side): roughly 800 sentence pairs.</a:t>
            </a:r>
          </a:p>
          <a:p>
            <a:r>
              <a:rPr lang="en-US" dirty="0"/>
              <a:t>Universal lexical representation: obtained from Wikipedia.</a:t>
            </a:r>
          </a:p>
          <a:p>
            <a:r>
              <a:rPr lang="en-US" dirty="0"/>
              <a:t>Early stopping of meta-learning: either Ro-</a:t>
            </a:r>
            <a:r>
              <a:rPr lang="en-US" dirty="0" err="1"/>
              <a:t>En</a:t>
            </a:r>
            <a:r>
              <a:rPr lang="en-US" dirty="0"/>
              <a:t> or </a:t>
            </a:r>
            <a:r>
              <a:rPr lang="en-US" dirty="0" err="1"/>
              <a:t>Lv-En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8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2DE4-9CEF-B04F-AE25-3000CAE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B81309-E46F-5243-8FA7-3E2908A3C0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-22417"/>
            <a:ext cx="5560540" cy="67921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870728-656A-944B-87ED-3CC1F7D5FA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40" y="-16572"/>
            <a:ext cx="5548184" cy="6786287"/>
          </a:xfrm>
        </p:spPr>
      </p:pic>
    </p:spTree>
    <p:extLst>
      <p:ext uri="{BB962C8B-B14F-4D97-AF65-F5344CB8AC3E}">
        <p14:creationId xmlns:p14="http://schemas.microsoft.com/office/powerpoint/2010/main" val="24734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9E3B37-59FB-C742-9C57-8D43151F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(1)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69C327-3DD0-4946-BD6C-A3B89AC6F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Meta-learning outperforms multitask learning across all the target languages and across different finetuning strategies.</a:t>
            </a:r>
          </a:p>
          <a:p>
            <a:r>
              <a:rPr lang="en-US" dirty="0"/>
              <a:t>Using only 800 examples, reaches up to 65% of fully-supervised models in terms of BLEU.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76E9633-FA67-AB4B-A17F-9D3873ACB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54" y="0"/>
            <a:ext cx="5481900" cy="6696075"/>
          </a:xfrm>
        </p:spPr>
      </p:pic>
    </p:spTree>
    <p:extLst>
      <p:ext uri="{BB962C8B-B14F-4D97-AF65-F5344CB8AC3E}">
        <p14:creationId xmlns:p14="http://schemas.microsoft.com/office/powerpoint/2010/main" val="101691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9E3B37-59FB-C742-9C57-8D43151F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(2)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69C327-3DD0-4946-BD6C-A3B89AC6FC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More source tasks lead to greater improvements.</a:t>
            </a:r>
          </a:p>
          <a:p>
            <a:r>
              <a:rPr lang="en-US" dirty="0"/>
              <a:t>The similarity between source and target asks matters.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2EB5B-02DB-6647-AAD2-D9782993C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39" y="1383957"/>
            <a:ext cx="6540843" cy="4905632"/>
          </a:xfrm>
        </p:spPr>
      </p:pic>
    </p:spTree>
    <p:extLst>
      <p:ext uri="{BB962C8B-B14F-4D97-AF65-F5344CB8AC3E}">
        <p14:creationId xmlns:p14="http://schemas.microsoft.com/office/powerpoint/2010/main" val="93386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9E3B37-59FB-C742-9C57-8D43151F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(3)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769C327-3DD0-4946-BD6C-A3B89AC6F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Multi-task learning over-adapts to the source tasks.</a:t>
            </a:r>
          </a:p>
          <a:p>
            <a:pPr lvl="1"/>
            <a:r>
              <a:rPr lang="en-US" dirty="0"/>
              <a:t>Performance on the target task degrades with longer multi-task learning.</a:t>
            </a:r>
          </a:p>
          <a:p>
            <a:r>
              <a:rPr lang="en-US" dirty="0"/>
              <a:t>Meta-learning does not over-adapt.</a:t>
            </a:r>
          </a:p>
          <a:p>
            <a:pPr lvl="1"/>
            <a:r>
              <a:rPr lang="en-US" dirty="0"/>
              <a:t>The meta-learning objective explicitly takes into account finetuning on a target task.</a:t>
            </a:r>
          </a:p>
          <a:p>
            <a:pPr lvl="1"/>
            <a:r>
              <a:rPr lang="en-US" dirty="0"/>
              <a:t>It requires less target examples.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D32A67-ABBF-0248-B7DE-0BD997ABFC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690557"/>
            <a:ext cx="6474448" cy="31674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9BBFC-0814-7A4A-BC17-460E6D01B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6" y="4335199"/>
            <a:ext cx="5241324" cy="2334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5BF901-7E3E-8844-94F3-AE983B821DF0}"/>
              </a:ext>
            </a:extLst>
          </p:cNvPr>
          <p:cNvSpPr txBox="1"/>
          <p:nvPr/>
        </p:nvSpPr>
        <p:spPr>
          <a:xfrm>
            <a:off x="1920769" y="6452273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of target examples</a:t>
            </a:r>
          </a:p>
        </p:txBody>
      </p:sp>
    </p:spTree>
    <p:extLst>
      <p:ext uri="{BB962C8B-B14F-4D97-AF65-F5344CB8AC3E}">
        <p14:creationId xmlns:p14="http://schemas.microsoft.com/office/powerpoint/2010/main" val="131972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5"/>
            <a:ext cx="11530013" cy="1325563"/>
          </a:xfrm>
        </p:spPr>
        <p:txBody>
          <a:bodyPr/>
          <a:lstStyle/>
          <a:p>
            <a:r>
              <a:rPr lang="en-US" dirty="0"/>
              <a:t>Multilingual Translation as Multitask Learning – (2)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460"/>
            <a:ext cx="10515600" cy="4351338"/>
          </a:xfrm>
        </p:spPr>
        <p:txBody>
          <a:bodyPr/>
          <a:lstStyle/>
          <a:p>
            <a:r>
              <a:rPr lang="en-US" dirty="0"/>
              <a:t>Now, </a:t>
            </a:r>
            <a:r>
              <a:rPr lang="en-US" sz="1800" dirty="0"/>
              <a:t>[</a:t>
            </a:r>
            <a:r>
              <a:rPr lang="en-US" sz="1800" dirty="0" err="1"/>
              <a:t>Firat</a:t>
            </a:r>
            <a:r>
              <a:rPr lang="en-US" sz="1800" dirty="0"/>
              <a:t> et al., 2016a; </a:t>
            </a:r>
            <a:r>
              <a:rPr lang="en-US" sz="1800" dirty="0" err="1"/>
              <a:t>Firat</a:t>
            </a:r>
            <a:r>
              <a:rPr lang="en-US" sz="1800" dirty="0"/>
              <a:t> et al., 2016b; Johnson et al., 2016; Ha et al., 2016; Lee et al., 2017]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C752E3FF-7EEA-0444-AC0B-578EE2A7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69" y="2339101"/>
            <a:ext cx="8856262" cy="40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0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9E3B37-59FB-C742-9C57-8D43151F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(4) Sample Translations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444866-C62B-094D-8EE2-9D945C86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7" y="2197314"/>
            <a:ext cx="11700945" cy="3190231"/>
          </a:xfrm>
        </p:spPr>
      </p:pic>
    </p:spTree>
    <p:extLst>
      <p:ext uri="{BB962C8B-B14F-4D97-AF65-F5344CB8AC3E}">
        <p14:creationId xmlns:p14="http://schemas.microsoft.com/office/powerpoint/2010/main" val="254240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46EC-BB5C-7649-9709-EA11DA30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433F-79EC-4044-AEAD-95063DBD7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33771"/>
          </a:xfrm>
        </p:spPr>
        <p:txBody>
          <a:bodyPr>
            <a:normAutofit/>
          </a:bodyPr>
          <a:lstStyle/>
          <a:p>
            <a:r>
              <a:rPr lang="en-US" dirty="0"/>
              <a:t>Meta-learning allows us to exploit many high-resource tasks for </a:t>
            </a:r>
            <a:r>
              <a:rPr lang="en-US" i="1" dirty="0"/>
              <a:t>extremely low-resource</a:t>
            </a:r>
            <a:r>
              <a:rPr lang="en-US" dirty="0"/>
              <a:t> target tasks.</a:t>
            </a:r>
          </a:p>
          <a:p>
            <a:r>
              <a:rPr lang="en-US" dirty="0"/>
              <a:t>Gradual shift toward higher-order learning</a:t>
            </a:r>
          </a:p>
          <a:p>
            <a:pPr lvl="1"/>
            <a:r>
              <a:rPr lang="en-US" dirty="0"/>
              <a:t>Learning to optimize </a:t>
            </a:r>
            <a:r>
              <a:rPr lang="en-US" sz="2000" dirty="0"/>
              <a:t>[</a:t>
            </a:r>
            <a:r>
              <a:rPr lang="en-US" sz="2000" dirty="0" err="1"/>
              <a:t>Andrychowicz</a:t>
            </a:r>
            <a:r>
              <a:rPr lang="en-US" sz="2000" dirty="0"/>
              <a:t> et al., 2017; and others]</a:t>
            </a:r>
            <a:endParaRPr lang="en-US" dirty="0"/>
          </a:p>
          <a:p>
            <a:pPr lvl="1"/>
            <a:r>
              <a:rPr lang="en-US" dirty="0"/>
              <a:t>Multi-agent modelling (theory of mind) </a:t>
            </a:r>
            <a:r>
              <a:rPr lang="en-US" sz="2000" dirty="0"/>
              <a:t>[Foerster et al., 2018 LOLA; and others]</a:t>
            </a:r>
            <a:endParaRPr lang="en-US" dirty="0"/>
          </a:p>
          <a:p>
            <a:pPr lvl="1"/>
            <a:r>
              <a:rPr lang="en-US" dirty="0"/>
              <a:t>Neural architecture search </a:t>
            </a:r>
            <a:r>
              <a:rPr lang="en-US" sz="2000" dirty="0"/>
              <a:t>[</a:t>
            </a:r>
            <a:r>
              <a:rPr lang="en-US" sz="2000" dirty="0" err="1"/>
              <a:t>Zoph</a:t>
            </a:r>
            <a:r>
              <a:rPr lang="en-US" sz="2000" dirty="0"/>
              <a:t> &amp; Le, 2016; and others]</a:t>
            </a:r>
          </a:p>
          <a:p>
            <a:pPr lvl="1"/>
            <a:r>
              <a:rPr lang="en-US" dirty="0"/>
              <a:t>Hyperparameter search </a:t>
            </a:r>
            <a:r>
              <a:rPr lang="en-US" sz="2000" dirty="0"/>
              <a:t>[</a:t>
            </a:r>
            <a:r>
              <a:rPr lang="en-US" sz="2000" dirty="0" err="1"/>
              <a:t>Luketina</a:t>
            </a:r>
            <a:r>
              <a:rPr lang="en-US" sz="2000" dirty="0"/>
              <a:t> et al., 2016; and others]</a:t>
            </a:r>
            <a:endParaRPr lang="en-US" sz="2800" dirty="0"/>
          </a:p>
          <a:p>
            <a:pPr lvl="1"/>
            <a:r>
              <a:rPr lang="en-US" dirty="0"/>
              <a:t>And more on the horizon…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4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45" y="365125"/>
            <a:ext cx="11605610" cy="1325563"/>
          </a:xfrm>
        </p:spPr>
        <p:txBody>
          <a:bodyPr/>
          <a:lstStyle/>
          <a:p>
            <a:r>
              <a:rPr lang="en-US" dirty="0"/>
              <a:t>Multilingual Translation as Multitask Learning –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945" y="1513490"/>
            <a:ext cx="5567855" cy="5044965"/>
          </a:xfrm>
        </p:spPr>
        <p:txBody>
          <a:bodyPr>
            <a:normAutofit/>
          </a:bodyPr>
          <a:lstStyle/>
          <a:p>
            <a:r>
              <a:rPr lang="en-US" dirty="0"/>
              <a:t>Separate encoder/decoders</a:t>
            </a:r>
          </a:p>
          <a:p>
            <a:pPr lvl="1"/>
            <a:r>
              <a:rPr lang="en-US" sz="2000" dirty="0"/>
              <a:t>[</a:t>
            </a:r>
            <a:r>
              <a:rPr lang="en-US" sz="2000" dirty="0" err="1"/>
              <a:t>Firat</a:t>
            </a:r>
            <a:r>
              <a:rPr lang="en-US" sz="2000" dirty="0"/>
              <a:t> et al., 2016a; </a:t>
            </a:r>
            <a:r>
              <a:rPr lang="en-US" sz="2000" dirty="0" err="1"/>
              <a:t>Firat</a:t>
            </a:r>
            <a:r>
              <a:rPr lang="en-US" sz="2000" dirty="0"/>
              <a:t> et al., 2016b]</a:t>
            </a:r>
          </a:p>
          <a:p>
            <a:r>
              <a:rPr lang="en-US" dirty="0"/>
              <a:t>One encoder per source </a:t>
            </a:r>
            <a:r>
              <a:rPr lang="en-US" i="1" dirty="0"/>
              <a:t>l</a:t>
            </a:r>
          </a:p>
          <a:p>
            <a:endParaRPr lang="en-US" i="1" dirty="0"/>
          </a:p>
          <a:p>
            <a:r>
              <a:rPr lang="en-US" dirty="0"/>
              <a:t>One decoder per target </a:t>
            </a:r>
            <a:r>
              <a:rPr lang="en-US" i="1" dirty="0"/>
              <a:t>l’</a:t>
            </a:r>
          </a:p>
          <a:p>
            <a:endParaRPr lang="en-US" i="1" dirty="0"/>
          </a:p>
          <a:p>
            <a:r>
              <a:rPr lang="en-US" dirty="0"/>
              <a:t>For each pair (l, l’),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183EA-9C79-6541-A02D-615B9F04A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13490"/>
            <a:ext cx="5885356" cy="5044965"/>
          </a:xfrm>
        </p:spPr>
        <p:txBody>
          <a:bodyPr>
            <a:normAutofit/>
          </a:bodyPr>
          <a:lstStyle/>
          <a:p>
            <a:r>
              <a:rPr lang="en-US" dirty="0"/>
              <a:t>Universal encoder/decoders</a:t>
            </a:r>
          </a:p>
          <a:p>
            <a:pPr lvl="1"/>
            <a:r>
              <a:rPr lang="en-US" sz="2000" dirty="0"/>
              <a:t>[Johnson et al., 2016; Ha et al., 2016; Lee et al., 2017; Gu et al., 2018]</a:t>
            </a:r>
            <a:endParaRPr lang="en-US" dirty="0"/>
          </a:p>
          <a:p>
            <a:r>
              <a:rPr lang="en-US" dirty="0"/>
              <a:t>Shared lexicons</a:t>
            </a:r>
          </a:p>
          <a:p>
            <a:pPr lvl="1"/>
            <a:r>
              <a:rPr lang="en-US" dirty="0"/>
              <a:t>A shared vocabulary of language-agnostic tokens </a:t>
            </a:r>
            <a:r>
              <a:rPr lang="en-US" sz="2000" dirty="0"/>
              <a:t>[J, 2016; H, 2016; L, 2017]</a:t>
            </a:r>
          </a:p>
          <a:p>
            <a:pPr lvl="1"/>
            <a:r>
              <a:rPr lang="en-US" dirty="0"/>
              <a:t>Universal lexical representation </a:t>
            </a:r>
            <a:r>
              <a:rPr lang="en-US" sz="2000" dirty="0"/>
              <a:t>[G, 2018]</a:t>
            </a:r>
            <a:endParaRPr lang="en-US" dirty="0"/>
          </a:p>
          <a:p>
            <a:r>
              <a:rPr lang="en-US" dirty="0"/>
              <a:t>One encoder-decoder for all pairs</a:t>
            </a:r>
          </a:p>
          <a:p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B9D4C-FD47-EE49-8704-248F6BFD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884980"/>
            <a:ext cx="48641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EBBE2-3C99-4D48-8B00-61A06C4E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3933908"/>
            <a:ext cx="18288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D05D-FADA-A747-9259-AF3ACC61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4917473"/>
            <a:ext cx="34163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4BA0-700F-0145-A14C-44990D23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30" y="2621798"/>
            <a:ext cx="17653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2D39B-BEB0-4845-9620-C33CB089C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795" y="4748323"/>
            <a:ext cx="4229100" cy="54610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200CB78-2B6B-3044-93A6-18207D389940}"/>
              </a:ext>
            </a:extLst>
          </p:cNvPr>
          <p:cNvSpPr txBox="1">
            <a:spLocks/>
          </p:cNvSpPr>
          <p:nvPr/>
        </p:nvSpPr>
        <p:spPr>
          <a:xfrm>
            <a:off x="451945" y="5548184"/>
            <a:ext cx="11447612" cy="11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using all available language pairs</a:t>
            </a:r>
          </a:p>
        </p:txBody>
      </p:sp>
    </p:spTree>
    <p:extLst>
      <p:ext uri="{BB962C8B-B14F-4D97-AF65-F5344CB8AC3E}">
        <p14:creationId xmlns:p14="http://schemas.microsoft.com/office/powerpoint/2010/main" val="64581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3" y="365125"/>
            <a:ext cx="11544300" cy="1325563"/>
          </a:xfrm>
        </p:spPr>
        <p:txBody>
          <a:bodyPr/>
          <a:lstStyle/>
          <a:p>
            <a:r>
              <a:rPr lang="en-US" dirty="0"/>
              <a:t>Multilingual Translation as Multitask Learning –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460"/>
            <a:ext cx="10515600" cy="4351338"/>
          </a:xfrm>
        </p:spPr>
        <p:txBody>
          <a:bodyPr/>
          <a:lstStyle/>
          <a:p>
            <a:r>
              <a:rPr lang="en-US" dirty="0"/>
              <a:t>Does it work? </a:t>
            </a:r>
          </a:p>
          <a:p>
            <a:r>
              <a:rPr lang="en-US" dirty="0"/>
              <a:t>Single-pair Systems</a:t>
            </a:r>
            <a:br>
              <a:rPr lang="en-US" dirty="0"/>
            </a:br>
            <a:r>
              <a:rPr lang="en-US" dirty="0" err="1"/>
              <a:t>De→En</a:t>
            </a:r>
            <a:r>
              <a:rPr lang="en-US" dirty="0"/>
              <a:t>, </a:t>
            </a:r>
            <a:r>
              <a:rPr lang="en-US" dirty="0" err="1"/>
              <a:t>Cs→En</a:t>
            </a:r>
            <a:r>
              <a:rPr lang="en-US" dirty="0"/>
              <a:t>, </a:t>
            </a:r>
            <a:r>
              <a:rPr lang="en-US" dirty="0" err="1"/>
              <a:t>Fi→En</a:t>
            </a:r>
            <a:r>
              <a:rPr lang="en-US" dirty="0"/>
              <a:t>, </a:t>
            </a:r>
            <a:r>
              <a:rPr lang="en-US" dirty="0" err="1"/>
              <a:t>Ru→En</a:t>
            </a:r>
            <a:endParaRPr lang="en-US" dirty="0"/>
          </a:p>
          <a:p>
            <a:r>
              <a:rPr lang="en-US" dirty="0"/>
              <a:t>Multilingual System</a:t>
            </a:r>
            <a:br>
              <a:rPr lang="en-US" dirty="0"/>
            </a:br>
            <a:r>
              <a:rPr lang="en-US" dirty="0"/>
              <a:t>{De, Cs, Fi, Ru}→</a:t>
            </a:r>
            <a:r>
              <a:rPr lang="en-US" dirty="0" err="1"/>
              <a:t>En</a:t>
            </a:r>
            <a:endParaRPr lang="en-US" dirty="0"/>
          </a:p>
          <a:p>
            <a:r>
              <a:rPr lang="en-US" dirty="0"/>
              <a:t>The latter has 1/4x parameters</a:t>
            </a:r>
          </a:p>
          <a:p>
            <a:r>
              <a:rPr lang="en-US" dirty="0"/>
              <a:t>Better translation quality on </a:t>
            </a:r>
            <a:br>
              <a:rPr lang="en-US" dirty="0"/>
            </a:br>
            <a:r>
              <a:rPr lang="en-US" dirty="0"/>
              <a:t>low-resource languages (Fi &amp; Ru)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864A056-6119-3E44-B8AB-C0DEC949812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72200" y="1567706"/>
          <a:ext cx="5181600" cy="2295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835F7F9B-9F11-534F-AF96-5158985B525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72200" y="4008338"/>
          <a:ext cx="5181600" cy="2295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A918315-C030-F041-AE42-8ACB0DA105DD}"/>
              </a:ext>
            </a:extLst>
          </p:cNvPr>
          <p:cNvSpPr txBox="1"/>
          <p:nvPr/>
        </p:nvSpPr>
        <p:spPr>
          <a:xfrm>
            <a:off x="9070427" y="6488668"/>
            <a:ext cx="293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Lee, Cho and Hoffman (2017)</a:t>
            </a:r>
          </a:p>
        </p:txBody>
      </p:sp>
    </p:spTree>
    <p:extLst>
      <p:ext uri="{BB962C8B-B14F-4D97-AF65-F5344CB8AC3E}">
        <p14:creationId xmlns:p14="http://schemas.microsoft.com/office/powerpoint/2010/main" val="177675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7" y="365125"/>
            <a:ext cx="11832218" cy="1325563"/>
          </a:xfrm>
        </p:spPr>
        <p:txBody>
          <a:bodyPr/>
          <a:lstStyle/>
          <a:p>
            <a:r>
              <a:rPr lang="en-US" dirty="0"/>
              <a:t>Multilingual Translation as Multitask Learning – (5)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460"/>
            <a:ext cx="10515600" cy="4351338"/>
          </a:xfrm>
        </p:spPr>
        <p:txBody>
          <a:bodyPr/>
          <a:lstStyle/>
          <a:p>
            <a:r>
              <a:rPr lang="en-US" dirty="0"/>
              <a:t>Does it work? – </a:t>
            </a:r>
            <a:r>
              <a:rPr lang="en-US" b="1" dirty="0"/>
              <a:t>Yes!</a:t>
            </a:r>
            <a:r>
              <a:rPr lang="en-US" dirty="0"/>
              <a:t>*</a:t>
            </a:r>
          </a:p>
          <a:p>
            <a:r>
              <a:rPr lang="en-US" dirty="0"/>
              <a:t>Single-pair Systems vs. Multilingual System</a:t>
            </a:r>
          </a:p>
          <a:p>
            <a:r>
              <a:rPr lang="en-US" dirty="0"/>
              <a:t>Works with intra-sentence code-switching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18315-C030-F041-AE42-8ACB0DA105DD}"/>
              </a:ext>
            </a:extLst>
          </p:cNvPr>
          <p:cNvSpPr txBox="1"/>
          <p:nvPr/>
        </p:nvSpPr>
        <p:spPr>
          <a:xfrm>
            <a:off x="9070427" y="6488668"/>
            <a:ext cx="293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Lee, Cho and Hoffman (2017)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8F08A4-519A-0643-808A-C83CBA41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7" y="3265674"/>
            <a:ext cx="11846026" cy="3222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A2E85-BD70-654C-AC6E-80ED0D157319}"/>
              </a:ext>
            </a:extLst>
          </p:cNvPr>
          <p:cNvSpPr txBox="1"/>
          <p:nvPr/>
        </p:nvSpPr>
        <p:spPr>
          <a:xfrm>
            <a:off x="172987" y="6488668"/>
            <a:ext cx="760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It often fails to translate between a pair of languages not seen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24101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Multitask Learning – (1)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4250"/>
          </a:xfrm>
        </p:spPr>
        <p:txBody>
          <a:bodyPr>
            <a:normAutofit/>
          </a:bodyPr>
          <a:lstStyle/>
          <a:p>
            <a:r>
              <a:rPr lang="en-US" dirty="0"/>
              <a:t>Tricky when the availability of data drastically differs across languages.</a:t>
            </a:r>
          </a:p>
          <a:p>
            <a:pPr lvl="1"/>
            <a:r>
              <a:rPr lang="en-US" i="1" dirty="0"/>
              <a:t>overfitting</a:t>
            </a:r>
            <a:r>
              <a:rPr lang="en-US" dirty="0"/>
              <a:t> on low-resource pairs, while </a:t>
            </a:r>
            <a:r>
              <a:rPr lang="en-US" i="1" dirty="0"/>
              <a:t>underfitting</a:t>
            </a:r>
            <a:r>
              <a:rPr lang="en-US" dirty="0"/>
              <a:t> on high-resource pairs.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Extremely low-resource pairs can easily be </a:t>
            </a:r>
            <a:r>
              <a:rPr lang="en-US" i="1" dirty="0"/>
              <a:t>ignored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See [</a:t>
            </a:r>
            <a:r>
              <a:rPr lang="en-US" dirty="0" err="1"/>
              <a:t>Firat</a:t>
            </a:r>
            <a:r>
              <a:rPr lang="en-US" dirty="0"/>
              <a:t> et al., 2016a] and [Lee et al., 2017] for more discussion.</a:t>
            </a:r>
          </a:p>
          <a:p>
            <a:pPr lvl="1"/>
            <a:r>
              <a:rPr lang="en-US" i="1" dirty="0"/>
              <a:t>It is really horrible to figure out how to tackle this in practice…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8A506F-C297-C142-832A-E5381CEF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25" y="2540444"/>
            <a:ext cx="4445000" cy="100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B880D-D9F6-AD47-857C-9F280C81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3883448"/>
            <a:ext cx="3937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3D04C4-BA17-0A4D-9F49-25DC73F0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5" y="4001294"/>
            <a:ext cx="4435474" cy="28958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Multitask Learning – (2)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the availability of all language pairs in advance.</a:t>
            </a:r>
          </a:p>
          <a:p>
            <a:pPr lvl="1"/>
            <a:r>
              <a:rPr lang="en-US" dirty="0"/>
              <a:t>The entire model must be re-trained each time a new language is introduced. </a:t>
            </a:r>
          </a:p>
          <a:p>
            <a:r>
              <a:rPr lang="en-US" dirty="0"/>
              <a:t>Transfer Learning [</a:t>
            </a:r>
            <a:r>
              <a:rPr lang="en-US" dirty="0" err="1"/>
              <a:t>Zoph</a:t>
            </a:r>
            <a:r>
              <a:rPr lang="en-US" dirty="0"/>
              <a:t> et al., 2016; Nguyen &amp; Chiang, 2017]</a:t>
            </a:r>
          </a:p>
          <a:p>
            <a:pPr lvl="1"/>
            <a:r>
              <a:rPr lang="en-US" dirty="0"/>
              <a:t>Only re-train a subset of parameters on a new language pair.</a:t>
            </a:r>
          </a:p>
          <a:p>
            <a:pPr lvl="1"/>
            <a:r>
              <a:rPr lang="en-US" dirty="0"/>
              <a:t>Many possible strategies, but no clear winning strategy.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01DCA-E88D-8B4E-BF25-146FB25DA7EB}"/>
              </a:ext>
            </a:extLst>
          </p:cNvPr>
          <p:cNvSpPr txBox="1"/>
          <p:nvPr/>
        </p:nvSpPr>
        <p:spPr>
          <a:xfrm>
            <a:off x="5916825" y="6448636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Zoph</a:t>
            </a:r>
            <a:r>
              <a:rPr lang="en-US" dirty="0"/>
              <a:t> et al., 2016</a:t>
            </a:r>
          </a:p>
        </p:txBody>
      </p:sp>
    </p:spTree>
    <p:extLst>
      <p:ext uri="{BB962C8B-B14F-4D97-AF65-F5344CB8AC3E}">
        <p14:creationId xmlns:p14="http://schemas.microsoft.com/office/powerpoint/2010/main" val="306473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Multitask Learning –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Inconvenient truths about </a:t>
            </a:r>
            <a:r>
              <a:rPr lang="en-US" dirty="0" err="1"/>
              <a:t>multitask+transfer</a:t>
            </a:r>
            <a:r>
              <a:rPr lang="en-US" dirty="0"/>
              <a:t> learning </a:t>
            </a:r>
          </a:p>
          <a:p>
            <a:pPr lvl="1"/>
            <a:r>
              <a:rPr lang="en-US" dirty="0"/>
              <a:t>Relies on our intuition that all languages/tasks share common underlying structures: </a:t>
            </a:r>
            <a:r>
              <a:rPr lang="en-US" i="1" dirty="0"/>
              <a:t>true?</a:t>
            </a:r>
          </a:p>
          <a:p>
            <a:pPr lvl="1"/>
            <a:r>
              <a:rPr lang="en-US" dirty="0"/>
              <a:t>Assumes multitask learning can capture those underlying structures and share across multiple languages/tasks: </a:t>
            </a:r>
            <a:r>
              <a:rPr lang="en-US" i="1" dirty="0"/>
              <a:t>true?</a:t>
            </a:r>
          </a:p>
          <a:p>
            <a:pPr lvl="1"/>
            <a:r>
              <a:rPr lang="en-US" dirty="0"/>
              <a:t>Assumes multitask-learned parameters are a good initialization for further training: </a:t>
            </a:r>
            <a:r>
              <a:rPr lang="en-US" i="1" dirty="0"/>
              <a:t>true?</a:t>
            </a:r>
          </a:p>
          <a:p>
            <a:pPr lvl="1"/>
            <a:endParaRPr lang="en-US" i="1" dirty="0"/>
          </a:p>
          <a:p>
            <a:r>
              <a:rPr lang="en-US" dirty="0"/>
              <a:t>Is there a more satisfying approach?</a:t>
            </a:r>
          </a:p>
        </p:txBody>
      </p:sp>
    </p:spTree>
    <p:extLst>
      <p:ext uri="{BB962C8B-B14F-4D97-AF65-F5344CB8AC3E}">
        <p14:creationId xmlns:p14="http://schemas.microsoft.com/office/powerpoint/2010/main" val="11041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9CA686-C6AA-D841-9F7D-645C54D1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Meta-Learning: MAML </a:t>
            </a:r>
            <a:r>
              <a:rPr lang="en-US" sz="2800" dirty="0"/>
              <a:t>[Finn et al., 2018] </a:t>
            </a:r>
            <a:r>
              <a:rPr lang="en-US" sz="4800" dirty="0"/>
              <a:t>– (1)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AB8CAE-7468-A143-8202-8FFF46322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6451"/>
          </a:xfrm>
        </p:spPr>
        <p:txBody>
          <a:bodyPr/>
          <a:lstStyle/>
          <a:p>
            <a:r>
              <a:rPr lang="en-US" dirty="0"/>
              <a:t>Model-agnostic meta-learning [Finn et al., 2018]</a:t>
            </a:r>
          </a:p>
          <a:p>
            <a:r>
              <a:rPr lang="en-US" dirty="0"/>
              <a:t>Two-stage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Simulated learning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Meta-learning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209D2-580D-D643-80FF-D10E784C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62" y="3298225"/>
            <a:ext cx="8128000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E907A4-2D76-5845-8A93-630A0429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62" y="5309801"/>
            <a:ext cx="8039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7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1082</Words>
  <Application>Microsoft Macintosh PowerPoint</Application>
  <PresentationFormat>Widescreen</PresentationFormat>
  <Paragraphs>146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Office Theme</vt:lpstr>
      <vt:lpstr>Multilingual Translation – (1)</vt:lpstr>
      <vt:lpstr>Multilingual Translation as Multitask Learning – (2)</vt:lpstr>
      <vt:lpstr>Multilingual Translation as Multitask Learning – (3)</vt:lpstr>
      <vt:lpstr>Multilingual Translation as Multitask Learning – (4)</vt:lpstr>
      <vt:lpstr>Multilingual Translation as Multitask Learning – (5)</vt:lpstr>
      <vt:lpstr>Limitations of Multitask Learning – (1)</vt:lpstr>
      <vt:lpstr>Limitations of Multitask Learning – (2)</vt:lpstr>
      <vt:lpstr>Limitation of Multitask Learning – (3)</vt:lpstr>
      <vt:lpstr>Meta-Learning: MAML [Finn et al., 2018] – (1)</vt:lpstr>
      <vt:lpstr>Meta-Learning: MAML [Finn et al., 2018] – (2)</vt:lpstr>
      <vt:lpstr>Meta-Learning: MAML [Finn et al., 2018] – (3)</vt:lpstr>
      <vt:lpstr>Meta-Learning: MAML [Finn et al., 2018] – (4)</vt:lpstr>
      <vt:lpstr>Multitask learning vs. Meta-learning</vt:lpstr>
      <vt:lpstr>Extension to Neural Machine Translation</vt:lpstr>
      <vt:lpstr>Experiments</vt:lpstr>
      <vt:lpstr>PowerPoint Presentation</vt:lpstr>
      <vt:lpstr>Experiments – (1)</vt:lpstr>
      <vt:lpstr>Experiments – (2)</vt:lpstr>
      <vt:lpstr>Experiments – (3)</vt:lpstr>
      <vt:lpstr>Experiments – (4) Sample Translations</vt:lpstr>
      <vt:lpstr>Conclusion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Multilingual Translation – (1)</dc:title>
  <dc:creator>Kyunghyun Cho</dc:creator>
  <cp:lastModifiedBy>Kyunghyun Cho</cp:lastModifiedBy>
  <cp:revision>2</cp:revision>
  <dcterms:created xsi:type="dcterms:W3CDTF">2018-06-13T06:27:47Z</dcterms:created>
  <dcterms:modified xsi:type="dcterms:W3CDTF">2018-08-30T04:52:26Z</dcterms:modified>
</cp:coreProperties>
</file>